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73" r:id="rId3"/>
    <p:sldId id="287" r:id="rId4"/>
    <p:sldId id="288" r:id="rId5"/>
    <p:sldId id="289" r:id="rId6"/>
    <p:sldId id="291" r:id="rId7"/>
    <p:sldId id="292" r:id="rId8"/>
    <p:sldId id="298" r:id="rId9"/>
    <p:sldId id="294" r:id="rId10"/>
    <p:sldId id="262" r:id="rId11"/>
    <p:sldId id="263" r:id="rId12"/>
    <p:sldId id="265" r:id="rId13"/>
    <p:sldId id="264" r:id="rId14"/>
    <p:sldId id="281" r:id="rId15"/>
    <p:sldId id="282" r:id="rId16"/>
    <p:sldId id="283" r:id="rId17"/>
    <p:sldId id="285" r:id="rId18"/>
    <p:sldId id="286" r:id="rId19"/>
    <p:sldId id="284" r:id="rId20"/>
    <p:sldId id="280" r:id="rId21"/>
    <p:sldId id="299" r:id="rId22"/>
    <p:sldId id="30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>
        <p:scale>
          <a:sx n="78" d="100"/>
          <a:sy n="78" d="100"/>
        </p:scale>
        <p:origin x="1560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3/11/17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to command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tx1"/>
                </a:solidFill>
              </a:rPr>
              <a:t>Unité</a:t>
            </a:r>
            <a:r>
              <a:rPr lang="en-US" sz="3600" b="1" dirty="0" smtClean="0">
                <a:solidFill>
                  <a:schemeClr val="tx1"/>
                </a:solidFill>
              </a:rPr>
              <a:t> 3 </a:t>
            </a:r>
          </a:p>
          <a:p>
            <a:r>
              <a:rPr lang="en-US" sz="3600" b="1" dirty="0" smtClean="0"/>
              <a:t>Home sweet home 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/>
              <a:t>R</a:t>
            </a:r>
            <a:r>
              <a:rPr lang="en-US" sz="4300" b="1" dirty="0" smtClean="0">
                <a:solidFill>
                  <a:schemeClr val="tx1"/>
                </a:solidFill>
              </a:rPr>
              <a:t>ange ta </a:t>
            </a:r>
            <a:r>
              <a:rPr lang="en-US" sz="4300" b="1" dirty="0" err="1" smtClean="0">
                <a:solidFill>
                  <a:schemeClr val="tx1"/>
                </a:solidFill>
              </a:rPr>
              <a:t>chambre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chambre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d’André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désordre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André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 animBg="1"/>
      <p:bldP spid="5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Fais</a:t>
            </a:r>
            <a:r>
              <a:rPr lang="en-US" sz="4300" b="1" dirty="0" smtClean="0">
                <a:solidFill>
                  <a:schemeClr val="tx1"/>
                </a:solidFill>
              </a:rPr>
              <a:t> le lit!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70000" lnSpcReduction="200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lit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d’André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n’est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fait!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lang="en-US" sz="4300" b="1" i="1" kern="0" dirty="0" smtClean="0"/>
              <a:t>À André</a:t>
            </a:r>
            <a:endParaRPr kumimoji="0" lang="en-US" sz="4300" b="1" i="1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endParaRPr kumimoji="0" lang="en-US" sz="4300" b="1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71" y="2039840"/>
            <a:ext cx="3895434" cy="2679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Fais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lessive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sales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lang="en-US" sz="4300" b="1" kern="0" dirty="0" smtClean="0"/>
              <a:t>Madame </a:t>
            </a:r>
            <a:r>
              <a:rPr lang="en-US" sz="4300" b="1" kern="0" dirty="0" err="1" smtClean="0"/>
              <a:t>Lurel</a:t>
            </a:r>
            <a:r>
              <a:rPr lang="en-US" sz="4300" b="1" kern="0" dirty="0" smtClean="0"/>
              <a:t> </a:t>
            </a:r>
            <a:r>
              <a:rPr lang="en-US" sz="4300" b="1" kern="0" dirty="0" err="1" smtClean="0"/>
              <a:t>dit</a:t>
            </a:r>
            <a:r>
              <a:rPr lang="en-US" sz="4300" b="1" kern="0" dirty="0" smtClean="0"/>
              <a:t> </a:t>
            </a:r>
            <a:r>
              <a:rPr lang="en-US" sz="4300" i="1" kern="0" dirty="0" smtClean="0"/>
              <a:t>à </a:t>
            </a:r>
            <a:r>
              <a:rPr lang="en-US" sz="4300" i="1" kern="0" dirty="0" err="1" smtClean="0"/>
              <a:t>Chloé</a:t>
            </a:r>
            <a:endParaRPr kumimoji="0" lang="en-US" sz="430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3431" y="1639799"/>
            <a:ext cx="2900129" cy="2458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Séche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 après faire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lessive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Madame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Lurel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</a:t>
            </a:r>
            <a:r>
              <a:rPr kumimoji="0" lang="en-US" sz="43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Chloé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871" y="1770427"/>
            <a:ext cx="3799231" cy="275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Sors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poubelle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poubelle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pleine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en-US" sz="43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 André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114" y="2097572"/>
            <a:ext cx="3200400" cy="244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37029" y="3771779"/>
            <a:ext cx="3388013" cy="1943622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l’aspirateur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salon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n’est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en-US" sz="43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André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3633" y="1368182"/>
            <a:ext cx="3347829" cy="3005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Enlève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poussière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manger 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poussiéreuse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en-US" sz="43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M. </a:t>
            </a:r>
            <a:r>
              <a:rPr kumimoji="0" lang="en-US" sz="4300" b="1" i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Lurel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385" y="1462526"/>
            <a:ext cx="3466498" cy="2641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6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Repasse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vêtements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froissés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en-US" sz="4300" b="1" i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Chloé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1852" y="1720852"/>
            <a:ext cx="3848080" cy="386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/>
              <a:t>Arrose</a:t>
            </a:r>
            <a:r>
              <a:rPr lang="en-US" sz="4300" b="1" dirty="0" smtClean="0"/>
              <a:t> les </a:t>
            </a:r>
            <a:r>
              <a:rPr lang="en-US" sz="4300" b="1" dirty="0" err="1" smtClean="0"/>
              <a:t>plantes</a:t>
            </a:r>
            <a:r>
              <a:rPr lang="en-US" sz="4300" b="1" dirty="0" smtClean="0"/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Attention André! Les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plantes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vont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mourir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lang="en-US" sz="3200" b="1" i="1" kern="0" dirty="0" smtClean="0"/>
              <a:t>André</a:t>
            </a:r>
            <a:r>
              <a:rPr kumimoji="0" lang="en-US" sz="32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22" y="1462526"/>
            <a:ext cx="3735861" cy="3169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Fais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été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délicieux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cuisine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désastre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</a:t>
            </a:r>
            <a:r>
              <a:rPr kumimoji="0" lang="en-US" sz="43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1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Chloé</a:t>
            </a:r>
            <a:endParaRPr kumimoji="0" lang="en-US" sz="4300" b="1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062" y="1626098"/>
            <a:ext cx="3812824" cy="3934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Contexte</a:t>
            </a:r>
            <a:r>
              <a:rPr lang="en-US" sz="28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le weekend </a:t>
            </a:r>
            <a:r>
              <a:rPr lang="en-US" sz="2800" dirty="0" err="1" smtClean="0"/>
              <a:t>mais</a:t>
            </a:r>
            <a:r>
              <a:rPr lang="en-US" sz="2800" dirty="0" smtClean="0"/>
              <a:t> on ne se repose pas!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La </a:t>
            </a:r>
            <a:r>
              <a:rPr lang="en-US" sz="2800" dirty="0" err="1" smtClean="0"/>
              <a:t>famille</a:t>
            </a:r>
            <a:r>
              <a:rPr lang="en-US" sz="2800" dirty="0" smtClean="0"/>
              <a:t> </a:t>
            </a:r>
            <a:r>
              <a:rPr lang="en-US" sz="2800" dirty="0" err="1" smtClean="0"/>
              <a:t>Lurel</a:t>
            </a:r>
            <a:r>
              <a:rPr lang="en-US" sz="2800" dirty="0" smtClean="0"/>
              <a:t> </a:t>
            </a:r>
            <a:r>
              <a:rPr lang="en-US" sz="2800" dirty="0" err="1" smtClean="0"/>
              <a:t>passe</a:t>
            </a:r>
            <a:r>
              <a:rPr lang="en-US" sz="2800" dirty="0" smtClean="0"/>
              <a:t> la </a:t>
            </a:r>
            <a:r>
              <a:rPr lang="en-US" sz="2800" dirty="0" err="1" smtClean="0"/>
              <a:t>journée</a:t>
            </a:r>
            <a:r>
              <a:rPr lang="en-US" sz="2800" dirty="0" smtClean="0"/>
              <a:t> à faire des </a:t>
            </a:r>
            <a:r>
              <a:rPr lang="en-US" sz="2800" dirty="0" err="1" smtClean="0"/>
              <a:t>tâches</a:t>
            </a:r>
            <a:r>
              <a:rPr lang="en-US" sz="2800" dirty="0" smtClean="0"/>
              <a:t> </a:t>
            </a:r>
            <a:r>
              <a:rPr lang="en-US" sz="2800" dirty="0" err="1" smtClean="0"/>
              <a:t>ménagères</a:t>
            </a:r>
            <a:r>
              <a:rPr lang="en-US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Madame </a:t>
            </a:r>
            <a:r>
              <a:rPr lang="en-US" sz="2800" dirty="0" err="1" smtClean="0"/>
              <a:t>Lurel</a:t>
            </a:r>
            <a:r>
              <a:rPr lang="en-US" sz="2800" dirty="0" smtClean="0"/>
              <a:t> </a:t>
            </a:r>
            <a:r>
              <a:rPr lang="en-US" sz="2800" dirty="0" err="1" smtClean="0"/>
              <a:t>n’est</a:t>
            </a:r>
            <a:r>
              <a:rPr lang="en-US" sz="2800" dirty="0" smtClean="0"/>
              <a:t> pas </a:t>
            </a:r>
            <a:r>
              <a:rPr lang="en-US" sz="2800" dirty="0" err="1" smtClean="0"/>
              <a:t>contente</a:t>
            </a:r>
            <a:r>
              <a:rPr lang="en-US" sz="2800" dirty="0" smtClean="0"/>
              <a:t> car André et </a:t>
            </a:r>
            <a:r>
              <a:rPr lang="en-US" sz="2800" dirty="0" err="1" smtClean="0"/>
              <a:t>Chloé</a:t>
            </a:r>
            <a:r>
              <a:rPr lang="en-US" sz="2800" dirty="0" smtClean="0"/>
              <a:t> ne </a:t>
            </a:r>
            <a:r>
              <a:rPr lang="en-US" sz="2800" dirty="0" err="1" smtClean="0"/>
              <a:t>l’aide</a:t>
            </a:r>
            <a:r>
              <a:rPr lang="en-US" sz="2800" dirty="0" smtClean="0"/>
              <a:t> pas </a:t>
            </a:r>
            <a:r>
              <a:rPr lang="en-US" sz="2800" dirty="0" err="1" smtClean="0"/>
              <a:t>assez</a:t>
            </a:r>
            <a:r>
              <a:rPr lang="en-US" sz="2800" dirty="0" smtClean="0"/>
              <a:t>!</a:t>
            </a:r>
          </a:p>
          <a:p>
            <a:endParaRPr lang="en-US" sz="1400" dirty="0" smtClean="0"/>
          </a:p>
          <a:p>
            <a:r>
              <a:rPr lang="en-US" sz="2800" b="1" dirty="0" err="1" smtClean="0"/>
              <a:t>Votre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Tâche</a:t>
            </a:r>
            <a:r>
              <a:rPr lang="en-US" sz="2800" dirty="0" smtClean="0"/>
              <a:t>: </a:t>
            </a:r>
            <a:r>
              <a:rPr lang="en-US" sz="2800" dirty="0" err="1" smtClean="0"/>
              <a:t>donner</a:t>
            </a:r>
            <a:r>
              <a:rPr lang="en-US" sz="2800" dirty="0" smtClean="0"/>
              <a:t> des </a:t>
            </a:r>
            <a:r>
              <a:rPr lang="en-US" sz="2800" dirty="0" err="1" smtClean="0"/>
              <a:t>commandes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Audience</a:t>
            </a:r>
            <a:r>
              <a:rPr lang="en-US" sz="2800" dirty="0" smtClean="0"/>
              <a:t>: </a:t>
            </a:r>
            <a:r>
              <a:rPr lang="en-US" sz="2800" dirty="0" err="1" smtClean="0"/>
              <a:t>Chloé</a:t>
            </a:r>
            <a:r>
              <a:rPr lang="en-US" sz="2800" dirty="0" smtClean="0"/>
              <a:t> et André </a:t>
            </a:r>
          </a:p>
          <a:p>
            <a:endParaRPr lang="en-US" sz="2800" dirty="0" smtClean="0"/>
          </a:p>
          <a:p>
            <a:r>
              <a:rPr lang="en-US" sz="2800" b="1" dirty="0" smtClean="0"/>
              <a:t>But</a:t>
            </a:r>
            <a:r>
              <a:rPr lang="en-US" sz="2800" dirty="0" smtClean="0"/>
              <a:t>: Faire le ménage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/>
              <a:t>T</a:t>
            </a:r>
            <a:r>
              <a:rPr lang="en-US" sz="4300" b="1" dirty="0" err="1" smtClean="0">
                <a:solidFill>
                  <a:schemeClr val="tx1"/>
                </a:solidFill>
              </a:rPr>
              <a:t>onds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pelouse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pelouse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très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haute! À M. </a:t>
            </a:r>
            <a:r>
              <a:rPr kumimoji="0" lang="en-US" sz="4300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Lurel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9385" y="1462526"/>
            <a:ext cx="3059222" cy="296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Mets la table 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manger. Elle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à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André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355" y="1219198"/>
            <a:ext cx="3967702" cy="403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040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Madame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dit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 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Débarasse</a:t>
            </a:r>
            <a:r>
              <a:rPr lang="en-US" sz="4300" b="1" dirty="0" smtClean="0">
                <a:solidFill>
                  <a:schemeClr val="tx1"/>
                </a:solidFill>
              </a:rPr>
              <a:t> la table!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lang="en-US" sz="4300" b="1" kern="0" noProof="0" dirty="0" smtClean="0"/>
              <a:t>La </a:t>
            </a:r>
            <a:r>
              <a:rPr lang="en-US" sz="4300" b="1" kern="0" noProof="0" dirty="0" err="1" smtClean="0"/>
              <a:t>famille</a:t>
            </a:r>
            <a:r>
              <a:rPr lang="en-US" sz="4300" b="1" kern="0" noProof="0" dirty="0" smtClean="0"/>
              <a:t> </a:t>
            </a:r>
            <a:r>
              <a:rPr lang="en-US" sz="4300" b="1" kern="0" noProof="0" dirty="0" err="1" smtClean="0"/>
              <a:t>Lurel</a:t>
            </a:r>
            <a:r>
              <a:rPr lang="en-US" sz="4300" b="1" kern="0" noProof="0" dirty="0" smtClean="0"/>
              <a:t> a </a:t>
            </a:r>
            <a:r>
              <a:rPr lang="en-US" sz="4300" b="1" kern="0" noProof="0" dirty="0" err="1" smtClean="0"/>
              <a:t>fini</a:t>
            </a:r>
            <a:r>
              <a:rPr lang="en-US" sz="4300" b="1" kern="0" noProof="0" dirty="0" smtClean="0"/>
              <a:t> de manger. Elle </a:t>
            </a:r>
            <a:r>
              <a:rPr lang="en-US" sz="4300" b="1" kern="0" noProof="0" dirty="0" err="1" smtClean="0"/>
              <a:t>dit</a:t>
            </a:r>
            <a:r>
              <a:rPr lang="en-US" sz="4300" b="1" kern="0" noProof="0" dirty="0" smtClean="0"/>
              <a:t> </a:t>
            </a:r>
            <a:r>
              <a:rPr lang="en-US" sz="4300" b="1" kern="0" noProof="0" dirty="0" err="1" smtClean="0"/>
              <a:t>à</a:t>
            </a:r>
            <a:r>
              <a:rPr lang="en-US" sz="4300" b="1" kern="0" noProof="0" dirty="0" smtClean="0"/>
              <a:t> M. </a:t>
            </a:r>
            <a:r>
              <a:rPr lang="en-US" sz="4300" b="1" kern="0" noProof="0" dirty="0" err="1" smtClean="0"/>
              <a:t>Lurel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528" y="1219199"/>
            <a:ext cx="3592285" cy="4171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24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09600" y="16764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609600" y="3048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1676400"/>
            <a:ext cx="6628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GIVE A COMMAND TO ONE PERSON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05000" y="28194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</a:t>
            </a:r>
            <a:endParaRPr lang="en-US" dirty="0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609600" y="4572000"/>
            <a:ext cx="9906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4419600"/>
            <a:ext cx="5943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 AND </a:t>
            </a:r>
            <a:r>
              <a:rPr lang="en-US" dirty="0"/>
              <a:t>INCLUDE YOURSELF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2133600"/>
            <a:ext cx="20040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Mets la table!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0" y="54102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Mettons</a:t>
            </a:r>
            <a:r>
              <a:rPr lang="en-US" b="1" i="1" dirty="0" smtClean="0">
                <a:solidFill>
                  <a:srgbClr val="FF0000"/>
                </a:solidFill>
              </a:rPr>
              <a:t> la table 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133600" y="37338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Mettez</a:t>
            </a:r>
            <a:r>
              <a:rPr lang="en-US" b="1" i="1" dirty="0" smtClean="0">
                <a:solidFill>
                  <a:srgbClr val="FF0000"/>
                </a:solidFill>
              </a:rPr>
              <a:t> la table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29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2" grpId="0"/>
      <p:bldP spid="8" grpId="0"/>
      <p:bldP spid="9" grpId="0" animBg="1"/>
      <p:bldP spid="10" grpId="0"/>
      <p:bldP spid="11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09600" y="16764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533400" y="41148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1676400"/>
            <a:ext cx="6628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GIVE A COMMAND TO ONE PERSON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098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/>
              <a:t>TU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49530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>
                <a:solidFill>
                  <a:srgbClr val="000000"/>
                </a:solidFill>
              </a:rPr>
              <a:t>VOUS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3276600"/>
            <a:ext cx="263694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METS LA TABLE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5791200"/>
            <a:ext cx="308104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METTEZ LA TABLE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115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2" grpId="0"/>
      <p:bldP spid="8" grpId="0"/>
      <p:bldP spid="11" grpId="0"/>
      <p:bldP spid="12" grpId="0"/>
      <p:bldP spid="13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533400" y="2590800"/>
            <a:ext cx="9906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22860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 AND </a:t>
            </a:r>
            <a:r>
              <a:rPr lang="en-US" dirty="0"/>
              <a:t>INCLUDE </a:t>
            </a:r>
            <a:r>
              <a:rPr lang="en-US" dirty="0" smtClean="0"/>
              <a:t>YOURSELF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33528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>
                <a:solidFill>
                  <a:srgbClr val="000000"/>
                </a:solidFill>
              </a:rPr>
              <a:t>NOUS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4953000"/>
            <a:ext cx="463194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MANGEONS NOTRE DESSERT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323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57200" y="609600"/>
            <a:ext cx="792480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en-US" sz="3600">
                <a:solidFill>
                  <a:schemeClr val="accent1">
                    <a:lumMod val="75000"/>
                  </a:schemeClr>
                </a:solidFill>
              </a:rPr>
              <a:t>THE </a:t>
            </a:r>
            <a:r>
              <a:rPr lang="en-US" sz="3600" smtClean="0">
                <a:solidFill>
                  <a:schemeClr val="accent1">
                    <a:lumMod val="75000"/>
                  </a:schemeClr>
                </a:solidFill>
              </a:rPr>
              <a:t>IMPERATIVE</a:t>
            </a:r>
            <a:endParaRPr lang="en-US" sz="3600" dirty="0">
              <a:solidFill>
                <a:schemeClr val="accent1">
                  <a:lumMod val="75000"/>
                </a:schemeClr>
              </a:solidFill>
            </a:endParaRPr>
          </a:p>
          <a:p>
            <a:pPr algn="ctr" eaLnBrk="1" hangingPunct="1">
              <a:spcBef>
                <a:spcPct val="50000"/>
              </a:spcBef>
              <a:defRPr/>
            </a:pPr>
            <a:endParaRPr lang="en-US" sz="3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20574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WE GIVE A COMMAND, WE DON’T USE THE PRONOUN </a:t>
            </a:r>
            <a:r>
              <a:rPr lang="en-US" i="1" dirty="0" smtClean="0"/>
              <a:t>TU- VOUS- NOUS. </a:t>
            </a:r>
            <a:endParaRPr lang="en-US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838200" y="3962400"/>
            <a:ext cx="7315200" cy="12003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I USE A LOT OF COMMAND IN THE CLASS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ECOUTEZ </a:t>
            </a:r>
          </a:p>
          <a:p>
            <a:pPr marL="342900" indent="-342900">
              <a:buFont typeface="Arial"/>
              <a:buChar char="•"/>
            </a:pPr>
            <a:r>
              <a:rPr lang="en-US" b="1" dirty="0" smtClean="0">
                <a:solidFill>
                  <a:srgbClr val="000000"/>
                </a:solidFill>
              </a:rPr>
              <a:t>ET FAITES CE QUE JE DEMANDE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796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600" dirty="0" smtClean="0">
                <a:latin typeface="Calibri" pitchFamily="34" charset="0"/>
              </a:rPr>
              <a:t>To </a:t>
            </a:r>
            <a:r>
              <a:rPr lang="fr-FR" sz="3600" dirty="0" err="1" smtClean="0">
                <a:latin typeface="Calibri" pitchFamily="34" charset="0"/>
              </a:rPr>
              <a:t>give</a:t>
            </a:r>
            <a:r>
              <a:rPr lang="fr-FR" sz="3600" dirty="0" smtClean="0">
                <a:latin typeface="Calibri" pitchFamily="34" charset="0"/>
              </a:rPr>
              <a:t> a command </a:t>
            </a:r>
            <a:r>
              <a:rPr lang="fr-FR" sz="3600" u="sng" dirty="0" smtClean="0">
                <a:latin typeface="Calibri" pitchFamily="34" charset="0"/>
              </a:rPr>
              <a:t>to one </a:t>
            </a:r>
            <a:r>
              <a:rPr lang="fr-FR" sz="3600" u="sng" dirty="0" err="1" smtClean="0">
                <a:latin typeface="Calibri" pitchFamily="34" charset="0"/>
              </a:rPr>
              <a:t>person</a:t>
            </a:r>
            <a:r>
              <a:rPr lang="fr-FR" sz="3600" u="sng" dirty="0" smtClean="0">
                <a:latin typeface="Calibri" pitchFamily="34" charset="0"/>
              </a:rPr>
              <a:t>, </a:t>
            </a:r>
            <a:r>
              <a:rPr lang="fr-FR" sz="3600" dirty="0" smtClean="0">
                <a:latin typeface="Calibri" pitchFamily="34" charset="0"/>
              </a:rPr>
              <a:t>use </a:t>
            </a:r>
            <a:r>
              <a:rPr lang="fr-FR" sz="3600" u="sng" dirty="0" smtClean="0">
                <a:latin typeface="Calibri" pitchFamily="34" charset="0"/>
              </a:rPr>
              <a:t>the </a:t>
            </a:r>
            <a:r>
              <a:rPr lang="fr-FR" sz="3600" b="1" u="sng" dirty="0" err="1" smtClean="0">
                <a:latin typeface="Calibri" pitchFamily="34" charset="0"/>
              </a:rPr>
              <a:t>ending</a:t>
            </a:r>
            <a:r>
              <a:rPr lang="fr-FR" sz="3600" u="sng" dirty="0" smtClean="0">
                <a:latin typeface="Calibri" pitchFamily="34" charset="0"/>
              </a:rPr>
              <a:t> </a:t>
            </a:r>
            <a:r>
              <a:rPr lang="fr-FR" sz="3600" dirty="0" smtClean="0">
                <a:latin typeface="Calibri" pitchFamily="34" charset="0"/>
              </a:rPr>
              <a:t>of the « </a:t>
            </a:r>
            <a:r>
              <a:rPr lang="fr-FR" sz="3600" b="1" dirty="0" smtClean="0">
                <a:latin typeface="Calibri" pitchFamily="34" charset="0"/>
              </a:rPr>
              <a:t>TU »</a:t>
            </a:r>
            <a:r>
              <a:rPr lang="fr-FR" sz="3600" dirty="0" smtClean="0">
                <a:latin typeface="Calibri" pitchFamily="34" charset="0"/>
              </a:rPr>
              <a:t> </a:t>
            </a:r>
            <a:r>
              <a:rPr lang="fr-FR" sz="3600" dirty="0" err="1" smtClean="0">
                <a:latin typeface="Calibri" pitchFamily="34" charset="0"/>
              </a:rPr>
              <a:t>form</a:t>
            </a:r>
            <a:r>
              <a:rPr lang="fr-FR" sz="3600" dirty="0" smtClean="0">
                <a:latin typeface="Calibri" pitchFamily="34" charset="0"/>
              </a:rPr>
              <a:t> of the </a:t>
            </a:r>
            <a:r>
              <a:rPr lang="fr-FR" sz="3600" dirty="0" err="1" smtClean="0">
                <a:latin typeface="Calibri" pitchFamily="34" charset="0"/>
              </a:rPr>
              <a:t>present</a:t>
            </a:r>
            <a:r>
              <a:rPr lang="fr-FR" sz="3600" dirty="0" smtClean="0">
                <a:latin typeface="Calibri" pitchFamily="34" charset="0"/>
              </a:rPr>
              <a:t>.</a:t>
            </a:r>
            <a:endParaRPr lang="fr-FR" sz="36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9666" y="3140120"/>
            <a:ext cx="3276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Arroser</a:t>
            </a:r>
            <a:r>
              <a:rPr lang="en-US" sz="3200" dirty="0" smtClean="0">
                <a:solidFill>
                  <a:schemeClr val="bg1">
                    <a:lumMod val="25000"/>
                  </a:schemeClr>
                </a:solidFill>
              </a:rPr>
              <a:t> les </a:t>
            </a: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plantes</a:t>
            </a:r>
            <a:endParaRPr lang="en-US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48000" y="1524000"/>
            <a:ext cx="5257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“TU” in front of the verb 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12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bg1">
                    <a:lumMod val="25000"/>
                  </a:schemeClr>
                </a:solidFill>
              </a:rPr>
              <a:t>*</a:t>
            </a:r>
            <a:r>
              <a:rPr lang="en-US" sz="3200" b="1" i="1" u="sng" dirty="0" err="1" smtClean="0">
                <a:solidFill>
                  <a:schemeClr val="bg1">
                    <a:lumMod val="25000"/>
                  </a:schemeClr>
                </a:solidFill>
              </a:rPr>
              <a:t>Arrose</a:t>
            </a:r>
            <a:r>
              <a:rPr lang="en-US" sz="3200" b="1" i="1" u="sng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3200" b="1" dirty="0" smtClean="0">
                <a:solidFill>
                  <a:schemeClr val="bg1">
                    <a:lumMod val="25000"/>
                  </a:schemeClr>
                </a:solidFill>
              </a:rPr>
              <a:t>les </a:t>
            </a:r>
            <a:r>
              <a:rPr lang="en-US" sz="3200" b="1" dirty="0" err="1" smtClean="0">
                <a:solidFill>
                  <a:schemeClr val="bg1">
                    <a:lumMod val="25000"/>
                  </a:schemeClr>
                </a:solidFill>
              </a:rPr>
              <a:t>plantes</a:t>
            </a:r>
            <a:endParaRPr lang="en-US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485192" y="4186978"/>
            <a:ext cx="2819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chemeClr val="bg1">
                    <a:lumMod val="25000"/>
                  </a:schemeClr>
                </a:solidFill>
              </a:rPr>
              <a:t>Faire la </a:t>
            </a: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vaisselle</a:t>
            </a:r>
            <a:endParaRPr lang="en-US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46627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bg1">
                    <a:lumMod val="25000"/>
                  </a:schemeClr>
                </a:solidFill>
              </a:rPr>
              <a:t>Fais</a:t>
            </a:r>
            <a:r>
              <a:rPr lang="en-US" sz="3200" b="1" i="1" u="sng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1">
                    <a:lumMod val="25000"/>
                  </a:schemeClr>
                </a:solidFill>
              </a:rPr>
              <a:t>la </a:t>
            </a: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vaisselle</a:t>
            </a:r>
            <a:endParaRPr lang="en-US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57200" y="5410200"/>
            <a:ext cx="259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Tondre</a:t>
            </a:r>
            <a:r>
              <a:rPr lang="en-US" sz="3200" dirty="0" smtClean="0">
                <a:solidFill>
                  <a:schemeClr val="bg1">
                    <a:lumMod val="25000"/>
                  </a:schemeClr>
                </a:solidFill>
              </a:rPr>
              <a:t> la </a:t>
            </a: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pelouse</a:t>
            </a:r>
            <a:endParaRPr lang="en-US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505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bg1">
                    <a:lumMod val="25000"/>
                  </a:schemeClr>
                </a:solidFill>
              </a:rPr>
              <a:t>Tonds</a:t>
            </a:r>
            <a:r>
              <a:rPr lang="en-US" sz="3200" dirty="0" smtClean="0">
                <a:solidFill>
                  <a:schemeClr val="bg1">
                    <a:lumMod val="25000"/>
                  </a:schemeClr>
                </a:solidFill>
              </a:rPr>
              <a:t> la </a:t>
            </a:r>
            <a:r>
              <a:rPr lang="en-US" sz="3200" dirty="0" err="1" smtClean="0">
                <a:solidFill>
                  <a:schemeClr val="bg1">
                    <a:lumMod val="25000"/>
                  </a:schemeClr>
                </a:solidFill>
              </a:rPr>
              <a:t>pelouse</a:t>
            </a:r>
            <a:endParaRPr lang="en-US" sz="3200" dirty="0">
              <a:solidFill>
                <a:schemeClr val="bg1">
                  <a:lumMod val="25000"/>
                </a:schemeClr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1524000" cy="1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08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59436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ct val="50000"/>
              </a:spcBef>
              <a:buFont typeface="Wingdings" charset="2"/>
              <a:buChar char="²"/>
            </a:pPr>
            <a:r>
              <a:rPr lang="en-US" sz="3600" dirty="0" smtClean="0">
                <a:latin typeface="Calibri" pitchFamily="34" charset="0"/>
              </a:rPr>
              <a:t>With –ER verb, don’t use the “</a:t>
            </a:r>
            <a:r>
              <a:rPr lang="en-US" sz="3600" dirty="0">
                <a:latin typeface="Calibri" pitchFamily="34" charset="0"/>
              </a:rPr>
              <a:t>S</a:t>
            </a:r>
            <a:r>
              <a:rPr lang="en-US" sz="3600" dirty="0" smtClean="0">
                <a:latin typeface="Calibri" pitchFamily="34" charset="0"/>
              </a:rPr>
              <a:t>”!!!!!!!!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2209800"/>
            <a:ext cx="373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FF6600"/>
                </a:solidFill>
              </a:rPr>
              <a:t>Laver le </a:t>
            </a:r>
            <a:r>
              <a:rPr lang="en-US" sz="3200" dirty="0" err="1" smtClean="0">
                <a:solidFill>
                  <a:srgbClr val="FF6600"/>
                </a:solidFill>
              </a:rPr>
              <a:t>linge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3429000" y="2209800"/>
            <a:ext cx="1905000" cy="685800"/>
          </a:xfrm>
          <a:prstGeom prst="rightArrow">
            <a:avLst>
              <a:gd name="adj1" fmla="val 50000"/>
              <a:gd name="adj2" fmla="val 69444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562600" y="2209800"/>
            <a:ext cx="2971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>
                    <a:lumMod val="50000"/>
                  </a:schemeClr>
                </a:solidFill>
              </a:rPr>
              <a:t>Lave 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le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linge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28600" y="3352800"/>
            <a:ext cx="3276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Enlever</a:t>
            </a:r>
            <a:r>
              <a:rPr lang="en-US" sz="3200" dirty="0" smtClean="0">
                <a:solidFill>
                  <a:srgbClr val="FF6600"/>
                </a:solidFill>
              </a:rPr>
              <a:t> la </a:t>
            </a:r>
            <a:r>
              <a:rPr lang="en-US" sz="3200" dirty="0" err="1" smtClean="0">
                <a:solidFill>
                  <a:srgbClr val="FF6600"/>
                </a:solidFill>
              </a:rPr>
              <a:t>poussière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505200" y="3276600"/>
            <a:ext cx="1828800" cy="6858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562600" y="3276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rgbClr val="800000"/>
                </a:solidFill>
              </a:rPr>
              <a:t>Enlève</a:t>
            </a:r>
            <a:r>
              <a:rPr lang="en-US" sz="3200" b="1" i="1" u="sng" dirty="0" smtClean="0">
                <a:solidFill>
                  <a:srgbClr val="800000"/>
                </a:solidFill>
              </a:rPr>
              <a:t> </a:t>
            </a:r>
            <a:r>
              <a:rPr lang="en-US" sz="3200" b="1" dirty="0" smtClean="0">
                <a:solidFill>
                  <a:srgbClr val="800000"/>
                </a:solidFill>
              </a:rPr>
              <a:t>la </a:t>
            </a:r>
            <a:r>
              <a:rPr lang="en-US" sz="3200" b="1" dirty="0" err="1" smtClean="0">
                <a:solidFill>
                  <a:srgbClr val="800000"/>
                </a:solidFill>
              </a:rPr>
              <a:t>poussière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8600" y="4495800"/>
            <a:ext cx="3124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rgbClr val="FF6600"/>
                </a:solidFill>
              </a:rPr>
              <a:t>Ranger ta </a:t>
            </a:r>
            <a:r>
              <a:rPr lang="en-US" sz="3200" dirty="0" err="1" smtClean="0">
                <a:solidFill>
                  <a:srgbClr val="FF6600"/>
                </a:solidFill>
              </a:rPr>
              <a:t>chambre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3276600" y="4343400"/>
            <a:ext cx="1905000" cy="7620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562600" y="4419600"/>
            <a:ext cx="2743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rgbClr val="800000"/>
                </a:solidFill>
              </a:rPr>
              <a:t>Range </a:t>
            </a:r>
            <a:r>
              <a:rPr lang="en-US" sz="3200" dirty="0" smtClean="0">
                <a:solidFill>
                  <a:srgbClr val="800000"/>
                </a:solidFill>
              </a:rPr>
              <a:t>ta </a:t>
            </a:r>
            <a:r>
              <a:rPr lang="en-US" sz="3200" dirty="0" err="1" smtClean="0">
                <a:solidFill>
                  <a:srgbClr val="800000"/>
                </a:solidFill>
              </a:rPr>
              <a:t>chambre</a:t>
            </a:r>
            <a:endParaRPr lang="en-US" sz="3200" dirty="0">
              <a:solidFill>
                <a:srgbClr val="800000"/>
              </a:solidFill>
            </a:endParaRPr>
          </a:p>
        </p:txBody>
      </p:sp>
      <p:pic>
        <p:nvPicPr>
          <p:cNvPr id="2" name="Picture 1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0"/>
            <a:ext cx="27432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77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/>
      <p:bldP spid="11270" grpId="0" animBg="1"/>
      <p:bldP spid="11271" grpId="0"/>
      <p:bldP spid="11272" grpId="0"/>
      <p:bldP spid="11273" grpId="0" animBg="1"/>
      <p:bldP spid="11274" grpId="0"/>
      <p:bldP spid="11275" grpId="0"/>
      <p:bldP spid="11276" grpId="0" animBg="1"/>
      <p:bldP spid="1127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faire: un peu difficile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5800" y="1521248"/>
            <a:ext cx="6400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Fais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la 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vaisselle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400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Mets 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5800" y="3965152"/>
            <a:ext cx="6400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Prends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le 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balais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325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222</TotalTime>
  <Words>552</Words>
  <Application>Microsoft Macintosh PowerPoint</Application>
  <PresentationFormat>On-screen Show (4:3)</PresentationFormat>
  <Paragraphs>100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Arial Black</vt:lpstr>
      <vt:lpstr>Calibri</vt:lpstr>
      <vt:lpstr>Times New Roman</vt:lpstr>
      <vt:lpstr>Wingdings</vt:lpstr>
      <vt:lpstr>Theme9</vt:lpstr>
      <vt:lpstr>Give to command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  <vt:lpstr>Madame Lurel dit 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30</cp:revision>
  <dcterms:created xsi:type="dcterms:W3CDTF">2012-01-23T22:41:45Z</dcterms:created>
  <dcterms:modified xsi:type="dcterms:W3CDTF">2017-03-11T21:15:51Z</dcterms:modified>
</cp:coreProperties>
</file>